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2" r:id="rId4"/>
    <p:sldId id="264" r:id="rId5"/>
    <p:sldId id="265" r:id="rId6"/>
    <p:sldId id="311" r:id="rId7"/>
    <p:sldId id="305" r:id="rId8"/>
    <p:sldId id="261" r:id="rId9"/>
    <p:sldId id="310" r:id="rId10"/>
    <p:sldId id="260" r:id="rId11"/>
    <p:sldId id="266" r:id="rId12"/>
    <p:sldId id="307" r:id="rId13"/>
    <p:sldId id="304" r:id="rId14"/>
    <p:sldId id="306" r:id="rId15"/>
    <p:sldId id="302" r:id="rId16"/>
    <p:sldId id="309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/>
    <p:restoredTop sz="88846"/>
  </p:normalViewPr>
  <p:slideViewPr>
    <p:cSldViewPr snapToGrid="0">
      <p:cViewPr varScale="1">
        <p:scale>
          <a:sx n="79" d="100"/>
          <a:sy n="79" d="100"/>
        </p:scale>
        <p:origin x="1864" y="496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1969-4E81-AA4C-A975-C0BE14EA56B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A98E3-3B8C-AD49-8C25-C2B2B75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98E3-3B8C-AD49-8C25-C2B2B7591A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3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221E1F"/>
                </a:solidFill>
                <a:effectLst/>
                <a:latin typeface="Helvetica" pitchFamily="2" charset="0"/>
              </a:rPr>
              <a:t>AEMO’s 2023 WEM Statement of Opportunities was the first in which AEMO gave a forecast that took into account WA’s commitment to transitioning off coal-fired energy by 2030, which would strip approximately 1,400 MW of baseload power generation out of the system.</a:t>
            </a:r>
          </a:p>
          <a:p>
            <a:endParaRPr lang="en-AU" dirty="0"/>
          </a:p>
          <a:p>
            <a:r>
              <a:rPr lang="en-AU" dirty="0">
                <a:solidFill>
                  <a:schemeClr val="bg1"/>
                </a:solidFill>
              </a:rPr>
              <a:t>Collie – 350MW </a:t>
            </a:r>
          </a:p>
          <a:p>
            <a:r>
              <a:rPr lang="en-AU" dirty="0">
                <a:solidFill>
                  <a:schemeClr val="bg1"/>
                </a:solidFill>
              </a:rPr>
              <a:t>Muja – 654MW (close 2025)</a:t>
            </a:r>
          </a:p>
          <a:p>
            <a:r>
              <a:rPr lang="en-AU" dirty="0">
                <a:solidFill>
                  <a:schemeClr val="bg1"/>
                </a:solidFill>
              </a:rPr>
              <a:t>Replaced with  800MW solar and wind (add in </a:t>
            </a:r>
            <a:r>
              <a:rPr lang="en-AU" dirty="0" err="1">
                <a:solidFill>
                  <a:schemeClr val="bg1"/>
                </a:solidFill>
              </a:rPr>
              <a:t>capcity</a:t>
            </a:r>
            <a:r>
              <a:rPr lang="en-AU" dirty="0">
                <a:solidFill>
                  <a:schemeClr val="bg1"/>
                </a:solidFill>
              </a:rPr>
              <a:t> factor)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Private owned </a:t>
            </a:r>
            <a:r>
              <a:rPr lang="en-AU" dirty="0" err="1">
                <a:solidFill>
                  <a:schemeClr val="bg1"/>
                </a:solidFill>
              </a:rPr>
              <a:t>Bluewaters</a:t>
            </a:r>
            <a:r>
              <a:rPr lang="en-AU" dirty="0">
                <a:solidFill>
                  <a:schemeClr val="bg1"/>
                </a:solidFill>
              </a:rPr>
              <a:t> – 434MW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Close by 2029 – 5 years</a:t>
            </a:r>
          </a:p>
          <a:p>
            <a:r>
              <a:rPr lang="en-AU" dirty="0">
                <a:solidFill>
                  <a:schemeClr val="bg1"/>
                </a:solidFill>
              </a:rPr>
              <a:t>Gap – gas firm up temporary gaps in supply (shortages)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98E3-3B8C-AD49-8C25-C2B2B7591A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98E3-3B8C-AD49-8C25-C2B2B7591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7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98E3-3B8C-AD49-8C25-C2B2B7591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0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6F47E-96FC-0949-BE0F-FAF3E28A579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79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98E3-3B8C-AD49-8C25-C2B2B7591A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2432-CABC-014F-29C5-B8149ABC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1AA2D-43CA-531C-2DAF-E2CD86A5D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FEC53-ACD4-F80C-1946-08409999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9B1B-5AAC-5ACE-24B3-19EE2D5F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8D750-2D79-D3B0-8B45-6D266A0F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1D9A-0A5F-D248-ED8A-A96DB8C5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ED1BB-392B-D3BB-E5C9-1A7F3BA59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5DCB0-2460-8A57-C60A-E6550EE2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84FC-B69B-72EA-38B4-84C684E0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877DF-5B6F-8F71-6E94-BBDC4885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DEDD0-7864-0F24-9A73-8D8C3E979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A0E84-7C9A-9FB9-D3B6-A74328FCF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595A9-0350-A142-C111-B437CE86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56E5-15BC-BB0F-6D39-95D9BF6E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4D59-0CE4-E341-43E8-E436BCE0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7305-2441-E8B3-5B62-7142F1F0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0DF2-C6BF-6634-0B6C-017419AA9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6218-313A-D69D-F3AD-BBA503F9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BAC7A-B2D1-4578-2217-9893A414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4C41B-73FF-29E6-71F9-31B9E946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2B45-F02E-78D6-9985-0840041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8FB57-6E8C-E353-50C3-978E019BA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FDACA-2BA3-9784-CCC6-B8F0C141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D90E6-AC36-9089-7CE3-E3AD9356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4D720-19E4-B47C-63C4-44B3DC77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6642-785D-0E70-7962-D05A65B0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03DA9-0D35-2F24-ABC4-8F9295B22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03D36-2B12-86D3-7697-FF646D3A2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7EDEB-DBC1-2CC8-D8D8-C3824D4B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A5653-27EF-137B-76C9-92578DC3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92B33-7B30-B946-F2F5-68F01F47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A473-D161-1648-3557-936BC059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4879B-63C7-1800-F24D-AACA57AED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C3884-928A-7F84-7C2A-CA1306AA0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FB995-CF1A-A2CC-4361-F93DE2414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F46D7-5F7B-8E16-0A2E-AC835C579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A3BFE-4E31-3D9F-D8D3-DC96CB0C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38075-316C-AF8C-90D4-EC2F25AD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2E7E6-2D6A-4062-20DE-70947E5A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0417-FA7E-D9F9-388F-563F2751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F1CAC-C0D2-89B5-8B0E-288B3946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85565-E172-439B-2479-29E61A8B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C007F-C6EE-F3BA-588A-BD7DE8EE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CAC7C-EF1E-43DD-E059-1C6FEAA9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A73AE-96C4-3F5E-64BE-89EF54CC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76BC6-4178-DD77-6DA9-BE39EDDC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5663-3C25-68AE-75C3-390D83AC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3BEE-5209-2BE1-5850-0F735312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1790B-52E9-8332-BE41-426EE7102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9F138-E077-468C-E60F-8892829F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A3E8-7668-5473-36A4-D0990AD8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E280E-B6EB-4CB2-23B8-F576C83D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8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716D-A2DE-6727-43E2-9AADADA8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F42B2-E39A-B36C-40E7-ED0711E62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E761F-53A3-A2A1-E105-0CE5EF574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6A6CC-78C3-B4AF-71E0-11993AFB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BF7A3-4DC0-1322-4F87-EEC460AF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CC880-1E0B-BC55-A6B1-16ECDE67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FF368-1535-4F69-E558-E9D0CAEE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DDCD2-1FA3-CDCE-0C51-27FF6F27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39F6E-6024-E311-68BE-D4EA9A272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1E5BA-D3AB-954D-B3D5-DDE7DD14CA6B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13FA-00D3-5489-385E-F4DD7335A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FAE8C-5436-4CB7-8BA4-66C52BF43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9D2B3-C7EF-6442-AB8E-700C07CD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z.diab@gnsp.glob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hyperlink" Target="https://www.nuclearforaustral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2110-A4B8-7C19-130B-6E7306676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1370781"/>
            <a:ext cx="1066799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in Australia: What are the opportunities and challenges?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6ED86-41CF-6954-0A7E-38E0A0F1D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293419"/>
            <a:ext cx="10668000" cy="19493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Jasmin Diab, CSC </a:t>
            </a:r>
          </a:p>
          <a:p>
            <a:r>
              <a:rPr lang="en-US" dirty="0">
                <a:solidFill>
                  <a:schemeClr val="bg1"/>
                </a:solidFill>
              </a:rPr>
              <a:t>Managing Director, Global Nuclear Security Partners</a:t>
            </a:r>
          </a:p>
          <a:p>
            <a:r>
              <a:rPr lang="en-US" dirty="0">
                <a:solidFill>
                  <a:schemeClr val="bg1"/>
                </a:solidFill>
              </a:rPr>
              <a:t>President, Women in Nuclear Australia</a:t>
            </a:r>
          </a:p>
        </p:txBody>
      </p:sp>
    </p:spTree>
    <p:extLst>
      <p:ext uri="{BB962C8B-B14F-4D97-AF65-F5344CB8AC3E}">
        <p14:creationId xmlns:p14="http://schemas.microsoft.com/office/powerpoint/2010/main" val="318127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1709-D243-E271-DA73-E79D0BB5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Easy solution - Coal to Nuclear</a:t>
            </a:r>
          </a:p>
        </p:txBody>
      </p:sp>
      <p:pic>
        <p:nvPicPr>
          <p:cNvPr id="5" name="Content Placeholder 4" descr="A building with a lot of lights&#10;&#10;Description automatically generated with medium confidence">
            <a:extLst>
              <a:ext uri="{FF2B5EF4-FFF2-40B4-BE49-F238E27FC236}">
                <a16:creationId xmlns:a16="http://schemas.microsoft.com/office/drawing/2014/main" id="{DC4BD964-4019-85EC-2AE8-BEC5B443B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65" y="1825624"/>
            <a:ext cx="5528956" cy="31100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DCC00-338D-1C25-7D19-4B1D701373A3}"/>
              </a:ext>
            </a:extLst>
          </p:cNvPr>
          <p:cNvSpPr txBox="1"/>
          <p:nvPr/>
        </p:nvSpPr>
        <p:spPr>
          <a:xfrm>
            <a:off x="3914534" y="49356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GE Hitachi</a:t>
            </a:r>
          </a:p>
        </p:txBody>
      </p:sp>
      <p:pic>
        <p:nvPicPr>
          <p:cNvPr id="4" name="Picture 3" descr="A large factory next to a body of water&#10;&#10;AI-generated content may be incorrect.">
            <a:extLst>
              <a:ext uri="{FF2B5EF4-FFF2-40B4-BE49-F238E27FC236}">
                <a16:creationId xmlns:a16="http://schemas.microsoft.com/office/drawing/2014/main" id="{A2985989-3405-16CB-713A-0264120F64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4"/>
            <a:ext cx="5528954" cy="3110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6C3FB0-09B5-F216-343F-588B3CB97A12}"/>
              </a:ext>
            </a:extLst>
          </p:cNvPr>
          <p:cNvSpPr txBox="1"/>
          <p:nvPr/>
        </p:nvSpPr>
        <p:spPr>
          <a:xfrm>
            <a:off x="9288119" y="4914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Westinghouse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D80DC-4445-01DF-A395-D22B944DBA29}"/>
              </a:ext>
            </a:extLst>
          </p:cNvPr>
          <p:cNvSpPr txBox="1"/>
          <p:nvPr/>
        </p:nvSpPr>
        <p:spPr>
          <a:xfrm>
            <a:off x="1483635" y="13683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Small Modular Reactors – 300MW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51576-4319-2D97-864B-E048BA5414C8}"/>
              </a:ext>
            </a:extLst>
          </p:cNvPr>
          <p:cNvSpPr txBox="1"/>
          <p:nvPr/>
        </p:nvSpPr>
        <p:spPr>
          <a:xfrm>
            <a:off x="7016546" y="13897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Traditional Large Scale – 1000MW</a:t>
            </a:r>
          </a:p>
        </p:txBody>
      </p:sp>
    </p:spTree>
    <p:extLst>
      <p:ext uri="{BB962C8B-B14F-4D97-AF65-F5344CB8AC3E}">
        <p14:creationId xmlns:p14="http://schemas.microsoft.com/office/powerpoint/2010/main" val="424178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184735-2A80-01DE-85EB-57319259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725" y="6538566"/>
            <a:ext cx="7749453" cy="762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fuelcycleoptions.inl.gov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SiteAssets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SitePages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/Home/C2N_Guidebook_2024.pdf</a:t>
            </a:r>
          </a:p>
        </p:txBody>
      </p:sp>
      <p:pic>
        <p:nvPicPr>
          <p:cNvPr id="13" name="Picture 12" descr="A table of jobs with text&#10;&#10;Description automatically generated with medium confidence">
            <a:extLst>
              <a:ext uri="{FF2B5EF4-FFF2-40B4-BE49-F238E27FC236}">
                <a16:creationId xmlns:a16="http://schemas.microsoft.com/office/drawing/2014/main" id="{6746977C-9A4B-F56B-F053-8A127D12D7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616" y="1392736"/>
            <a:ext cx="7494003" cy="4796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7048A7-C573-87B4-FC06-72207E49207D}"/>
              </a:ext>
            </a:extLst>
          </p:cNvPr>
          <p:cNvSpPr txBox="1"/>
          <p:nvPr/>
        </p:nvSpPr>
        <p:spPr>
          <a:xfrm>
            <a:off x="470381" y="1853995"/>
            <a:ext cx="3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Total increase in nuclear jobs 90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EE641-D65B-C16A-1E51-847208A6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Coal to Nuclear Workforce – Nuclear 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72158-EF3B-B7B5-69A4-65D241D2FBF5}"/>
              </a:ext>
            </a:extLst>
          </p:cNvPr>
          <p:cNvSpPr txBox="1"/>
          <p:nvPr/>
        </p:nvSpPr>
        <p:spPr>
          <a:xfrm>
            <a:off x="8305800" y="61938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69588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184735-2A80-01DE-85EB-57319259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725" y="6538566"/>
            <a:ext cx="7749453" cy="762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fuelcycleoptions.inl.gov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SiteAssets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SitePages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/Home/C2N_Guidebook_2024.pdf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EE641-D65B-C16A-1E51-847208A6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Coal to Nuclear Workforce – Coal 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72158-EF3B-B7B5-69A4-65D241D2FBF5}"/>
              </a:ext>
            </a:extLst>
          </p:cNvPr>
          <p:cNvSpPr txBox="1"/>
          <p:nvPr/>
        </p:nvSpPr>
        <p:spPr>
          <a:xfrm>
            <a:off x="8305800" y="61938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US Department of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C5DC9-3A72-859D-2338-E913F45DB85C}"/>
              </a:ext>
            </a:extLst>
          </p:cNvPr>
          <p:cNvSpPr txBox="1"/>
          <p:nvPr/>
        </p:nvSpPr>
        <p:spPr>
          <a:xfrm>
            <a:off x="838200" y="1650906"/>
            <a:ext cx="383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Total decrease coal jobs 42 </a:t>
            </a:r>
          </a:p>
          <a:p>
            <a:endParaRPr lang="en-AU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Overall increase overall  48 jobs</a:t>
            </a:r>
          </a:p>
        </p:txBody>
      </p:sp>
      <p:pic>
        <p:nvPicPr>
          <p:cNvPr id="5" name="Picture 4" descr="A table of electrical work&#10;&#10;Description automatically generated with medium confidence">
            <a:extLst>
              <a:ext uri="{FF2B5EF4-FFF2-40B4-BE49-F238E27FC236}">
                <a16:creationId xmlns:a16="http://schemas.microsoft.com/office/drawing/2014/main" id="{C18CACF5-21B2-77D2-6968-1CFD6A45E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810" y="1248673"/>
            <a:ext cx="7621980" cy="497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75BD-A827-7E1D-B830-D701FEB6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Water – How is it used?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277C7-C8D6-C4C0-B142-A09A8E3AE7F5}"/>
              </a:ext>
            </a:extLst>
          </p:cNvPr>
          <p:cNvSpPr txBox="1"/>
          <p:nvPr/>
        </p:nvSpPr>
        <p:spPr>
          <a:xfrm>
            <a:off x="9833837" y="53029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UNSW</a:t>
            </a:r>
          </a:p>
        </p:txBody>
      </p:sp>
      <p:pic>
        <p:nvPicPr>
          <p:cNvPr id="8" name="Picture 7" descr="Diagram of a steam turbine&#10;&#10;Description automatically generated">
            <a:extLst>
              <a:ext uri="{FF2B5EF4-FFF2-40B4-BE49-F238E27FC236}">
                <a16:creationId xmlns:a16="http://schemas.microsoft.com/office/drawing/2014/main" id="{4EC40C0C-63A2-8EAE-E021-D4386EF62D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984" y="2279494"/>
            <a:ext cx="5716580" cy="3028546"/>
          </a:xfrm>
          <a:prstGeom prst="rect">
            <a:avLst/>
          </a:prstGeom>
        </p:spPr>
      </p:pic>
      <p:pic>
        <p:nvPicPr>
          <p:cNvPr id="12" name="Content Placeholder 11" descr="Diagram of a steam turbine&#10;&#10;Description automatically generated">
            <a:extLst>
              <a:ext uri="{FF2B5EF4-FFF2-40B4-BE49-F238E27FC236}">
                <a16:creationId xmlns:a16="http://schemas.microsoft.com/office/drawing/2014/main" id="{020E8F76-6E7D-DE5B-0615-BB738BBC5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279494"/>
            <a:ext cx="5065418" cy="302346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441A1E-1A76-2FFD-272B-29E1179DEE5E}"/>
              </a:ext>
            </a:extLst>
          </p:cNvPr>
          <p:cNvSpPr txBox="1"/>
          <p:nvPr/>
        </p:nvSpPr>
        <p:spPr>
          <a:xfrm>
            <a:off x="1488818" y="1800425"/>
            <a:ext cx="315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Once through cooling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DD533-CB41-0193-6932-2CDDAD0ACE2F}"/>
              </a:ext>
            </a:extLst>
          </p:cNvPr>
          <p:cNvSpPr txBox="1"/>
          <p:nvPr/>
        </p:nvSpPr>
        <p:spPr>
          <a:xfrm>
            <a:off x="7035983" y="1875947"/>
            <a:ext cx="315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Closed Loop cooling system</a:t>
            </a:r>
          </a:p>
        </p:txBody>
      </p:sp>
    </p:spTree>
    <p:extLst>
      <p:ext uri="{BB962C8B-B14F-4D97-AF65-F5344CB8AC3E}">
        <p14:creationId xmlns:p14="http://schemas.microsoft.com/office/powerpoint/2010/main" val="119359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75BD-A827-7E1D-B830-D701FEB6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Water – Coal to Nuclear comparison</a:t>
            </a:r>
          </a:p>
        </p:txBody>
      </p:sp>
      <p:pic>
        <p:nvPicPr>
          <p:cNvPr id="5" name="Content Placeholder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9D3DFED6-56FD-2CF9-D4C5-2A3FC53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758" y="2120179"/>
            <a:ext cx="8132484" cy="27150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277C7-C8D6-C4C0-B142-A09A8E3AE7F5}"/>
              </a:ext>
            </a:extLst>
          </p:cNvPr>
          <p:cNvSpPr txBox="1"/>
          <p:nvPr/>
        </p:nvSpPr>
        <p:spPr>
          <a:xfrm>
            <a:off x="8573074" y="48953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UNSW</a:t>
            </a:r>
          </a:p>
        </p:txBody>
      </p:sp>
    </p:spTree>
    <p:extLst>
      <p:ext uri="{BB962C8B-B14F-4D97-AF65-F5344CB8AC3E}">
        <p14:creationId xmlns:p14="http://schemas.microsoft.com/office/powerpoint/2010/main" val="349476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4BF2-ABF3-689D-2E01-499DFA5F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>
                <a:solidFill>
                  <a:schemeClr val="bg1"/>
                </a:solidFill>
              </a:rPr>
              <a:t>Nuclear’s</a:t>
            </a:r>
            <a:r>
              <a:rPr lang="en-AU" dirty="0">
                <a:solidFill>
                  <a:schemeClr val="bg1"/>
                </a:solidFill>
              </a:rPr>
              <a:t> Challenges in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D374-E561-A41E-1CAD-475ECFE7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Public Perception </a:t>
            </a:r>
          </a:p>
          <a:p>
            <a:r>
              <a:rPr lang="en-AU" dirty="0">
                <a:solidFill>
                  <a:schemeClr val="bg1"/>
                </a:solidFill>
              </a:rPr>
              <a:t>The Politics</a:t>
            </a:r>
          </a:p>
          <a:p>
            <a:r>
              <a:rPr lang="en-AU" dirty="0">
                <a:solidFill>
                  <a:schemeClr val="bg1"/>
                </a:solidFill>
              </a:rPr>
              <a:t>High Initial Capital Costs</a:t>
            </a:r>
          </a:p>
          <a:p>
            <a:r>
              <a:rPr lang="en-AU" dirty="0">
                <a:solidFill>
                  <a:schemeClr val="bg1"/>
                </a:solidFill>
              </a:rPr>
              <a:t>Construction time</a:t>
            </a:r>
          </a:p>
          <a:p>
            <a:r>
              <a:rPr lang="en-AU" dirty="0">
                <a:solidFill>
                  <a:schemeClr val="bg1"/>
                </a:solidFill>
              </a:rPr>
              <a:t>Skills and expertise</a:t>
            </a:r>
          </a:p>
        </p:txBody>
      </p:sp>
      <p:pic>
        <p:nvPicPr>
          <p:cNvPr id="5" name="Picture 4" descr="A cartoon of two people&#10;&#10;Description automatically generated">
            <a:extLst>
              <a:ext uri="{FF2B5EF4-FFF2-40B4-BE49-F238E27FC236}">
                <a16:creationId xmlns:a16="http://schemas.microsoft.com/office/drawing/2014/main" id="{D131D7C3-B85A-15C4-58F1-B0C106461C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825" y="3135086"/>
            <a:ext cx="6395789" cy="33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3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C7F0D5-8902-EFCB-DE86-BE5222DF6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display of a machine&#10;&#10;Description automatically generated with medium confidence">
            <a:extLst>
              <a:ext uri="{FF2B5EF4-FFF2-40B4-BE49-F238E27FC236}">
                <a16:creationId xmlns:a16="http://schemas.microsoft.com/office/drawing/2014/main" id="{85D4FCDC-49E5-4FAE-FBDA-87219AFE9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09" y="1384312"/>
            <a:ext cx="5668401" cy="4251301"/>
          </a:xfrm>
          <a:prstGeom prst="rect">
            <a:avLst/>
          </a:prstGeom>
        </p:spPr>
      </p:pic>
      <p:pic>
        <p:nvPicPr>
          <p:cNvPr id="7" name="Picture 6" descr="A sign on a wall&#10;&#10;Description automatically generated">
            <a:extLst>
              <a:ext uri="{FF2B5EF4-FFF2-40B4-BE49-F238E27FC236}">
                <a16:creationId xmlns:a16="http://schemas.microsoft.com/office/drawing/2014/main" id="{DC7D5B88-FAE7-57A7-D1CA-E4587A2422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401" y="3064512"/>
            <a:ext cx="4819490" cy="3614618"/>
          </a:xfrm>
          <a:prstGeom prst="rect">
            <a:avLst/>
          </a:prstGeom>
        </p:spPr>
      </p:pic>
      <p:pic>
        <p:nvPicPr>
          <p:cNvPr id="9" name="Picture 8" descr="A sign on a wall&#10;&#10;Description automatically generated">
            <a:extLst>
              <a:ext uri="{FF2B5EF4-FFF2-40B4-BE49-F238E27FC236}">
                <a16:creationId xmlns:a16="http://schemas.microsoft.com/office/drawing/2014/main" id="{B113F226-B6FC-7F4E-A1BD-D45F114C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202" y="1384312"/>
            <a:ext cx="3188476" cy="4251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FA685C-67BA-56AC-59A7-B87E91716F1D}"/>
              </a:ext>
            </a:extLst>
          </p:cNvPr>
          <p:cNvSpPr txBox="1">
            <a:spLocks/>
          </p:cNvSpPr>
          <p:nvPr/>
        </p:nvSpPr>
        <p:spPr>
          <a:xfrm>
            <a:off x="180109" y="357949"/>
            <a:ext cx="11908437" cy="7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400" b="1" dirty="0">
                <a:solidFill>
                  <a:schemeClr val="bg1"/>
                </a:solidFill>
                <a:latin typeface="+mn-lt"/>
              </a:rPr>
              <a:t>Community engagement and awareness</a:t>
            </a:r>
          </a:p>
        </p:txBody>
      </p:sp>
    </p:spTree>
    <p:extLst>
      <p:ext uri="{BB962C8B-B14F-4D97-AF65-F5344CB8AC3E}">
        <p14:creationId xmlns:p14="http://schemas.microsoft.com/office/powerpoint/2010/main" val="147384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DFE5-8321-96A0-7EE3-86475FC24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3" y="207963"/>
            <a:ext cx="9144000" cy="2387600"/>
          </a:xfrm>
        </p:spPr>
        <p:txBody>
          <a:bodyPr/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00A3C-25F0-B8DF-28B8-1A4B8E1C5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687638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Jasmin Diab</a:t>
            </a:r>
          </a:p>
          <a:p>
            <a:pPr algn="l"/>
            <a:r>
              <a:rPr lang="en-AU" dirty="0">
                <a:solidFill>
                  <a:schemeClr val="bg1"/>
                </a:solidFill>
              </a:rPr>
              <a:t>Global Nuclear Security Partners</a:t>
            </a:r>
          </a:p>
          <a:p>
            <a:pPr algn="l"/>
            <a:r>
              <a:rPr lang="en-A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Jaz.diab@gnsp.global</a:t>
            </a:r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r>
              <a:rPr lang="en-AU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https://www.nuclearforaustralia.com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A whale jumping out of the water&#10;&#10;Description automatically generated">
            <a:extLst>
              <a:ext uri="{FF2B5EF4-FFF2-40B4-BE49-F238E27FC236}">
                <a16:creationId xmlns:a16="http://schemas.microsoft.com/office/drawing/2014/main" id="{B151F272-CD35-1A75-CD22-92FC16B87E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06" y="1518558"/>
            <a:ext cx="6616252" cy="4245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FCF1E-808A-F6DB-03C4-6DA0B7E8D2A7}"/>
              </a:ext>
            </a:extLst>
          </p:cNvPr>
          <p:cNvSpPr txBox="1"/>
          <p:nvPr/>
        </p:nvSpPr>
        <p:spPr>
          <a:xfrm>
            <a:off x="6973290" y="58560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ANS – Diablo Canyon NPP (California)</a:t>
            </a:r>
          </a:p>
        </p:txBody>
      </p:sp>
    </p:spTree>
    <p:extLst>
      <p:ext uri="{BB962C8B-B14F-4D97-AF65-F5344CB8AC3E}">
        <p14:creationId xmlns:p14="http://schemas.microsoft.com/office/powerpoint/2010/main" val="341253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DC54-2F90-FC5C-399B-A2A2CB73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Nuclear Power as Base Load</a:t>
            </a:r>
          </a:p>
        </p:txBody>
      </p:sp>
      <p:pic>
        <p:nvPicPr>
          <p:cNvPr id="5" name="Content Placeholder 4" descr="A wind turbine and nuclear power plant&#10;&#10;Description automatically generated">
            <a:extLst>
              <a:ext uri="{FF2B5EF4-FFF2-40B4-BE49-F238E27FC236}">
                <a16:creationId xmlns:a16="http://schemas.microsoft.com/office/drawing/2014/main" id="{4E9367E7-7B60-A1BE-14F8-A6E6FAF1C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960" y="1520825"/>
            <a:ext cx="830408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36C35-6177-B361-7130-9C84FA5CD4BC}"/>
              </a:ext>
            </a:extLst>
          </p:cNvPr>
          <p:cNvSpPr txBox="1"/>
          <p:nvPr/>
        </p:nvSpPr>
        <p:spPr>
          <a:xfrm>
            <a:off x="5877340" y="58721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International Atomic Energy Agency</a:t>
            </a:r>
          </a:p>
        </p:txBody>
      </p:sp>
    </p:spTree>
    <p:extLst>
      <p:ext uri="{BB962C8B-B14F-4D97-AF65-F5344CB8AC3E}">
        <p14:creationId xmlns:p14="http://schemas.microsoft.com/office/powerpoint/2010/main" val="279367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73B2-A2E9-4478-384B-26266377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Automatic Load Adjustment</a:t>
            </a:r>
          </a:p>
        </p:txBody>
      </p:sp>
      <p:pic>
        <p:nvPicPr>
          <p:cNvPr id="5" name="Content Placeholder 4" descr="A graph showing the difference between a low and low energy&#10;&#10;Description automatically generated with medium confidence">
            <a:extLst>
              <a:ext uri="{FF2B5EF4-FFF2-40B4-BE49-F238E27FC236}">
                <a16:creationId xmlns:a16="http://schemas.microsoft.com/office/drawing/2014/main" id="{B5268F82-6188-54C3-17DA-4088FE41C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548" y="1391958"/>
            <a:ext cx="7853331" cy="49672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CF05DC-7097-956B-83FA-269151C071FF}"/>
              </a:ext>
            </a:extLst>
          </p:cNvPr>
          <p:cNvSpPr txBox="1"/>
          <p:nvPr/>
        </p:nvSpPr>
        <p:spPr>
          <a:xfrm>
            <a:off x="5652751" y="63592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HAL Open Science, NPP Flexibility at EDF</a:t>
            </a:r>
          </a:p>
        </p:txBody>
      </p:sp>
    </p:spTree>
    <p:extLst>
      <p:ext uri="{BB962C8B-B14F-4D97-AF65-F5344CB8AC3E}">
        <p14:creationId xmlns:p14="http://schemas.microsoft.com/office/powerpoint/2010/main" val="403339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ADB3-0FF3-F161-73A5-A9BB98B8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Capacity Factor</a:t>
            </a:r>
          </a:p>
        </p:txBody>
      </p:sp>
      <p:pic>
        <p:nvPicPr>
          <p:cNvPr id="5" name="Content Placeholder 4" descr="A graph of power lines and towers&#10;&#10;Description automatically generated">
            <a:extLst>
              <a:ext uri="{FF2B5EF4-FFF2-40B4-BE49-F238E27FC236}">
                <a16:creationId xmlns:a16="http://schemas.microsoft.com/office/drawing/2014/main" id="{94D1333D-BBFC-B4F4-0946-19D2562E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694" y="276726"/>
            <a:ext cx="6304547" cy="63045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5F253-07C5-0F39-7C25-D17353717D69}"/>
              </a:ext>
            </a:extLst>
          </p:cNvPr>
          <p:cNvSpPr txBox="1"/>
          <p:nvPr/>
        </p:nvSpPr>
        <p:spPr>
          <a:xfrm>
            <a:off x="838200" y="1321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96682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1BC7-2E0F-DF93-EC31-246FE5EA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Low reliance on critical minerals</a:t>
            </a:r>
          </a:p>
        </p:txBody>
      </p:sp>
      <p:pic>
        <p:nvPicPr>
          <p:cNvPr id="5" name="Content Placeholder 4" descr="A graph showing the amount of minerals&#10;&#10;Description automatically generated">
            <a:extLst>
              <a:ext uri="{FF2B5EF4-FFF2-40B4-BE49-F238E27FC236}">
                <a16:creationId xmlns:a16="http://schemas.microsoft.com/office/drawing/2014/main" id="{6F951D89-3A61-12CE-8929-ABDE752EA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595" y="1337930"/>
            <a:ext cx="7166810" cy="50601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D4DE8-DAA2-C96C-84DC-060F99D288AE}"/>
              </a:ext>
            </a:extLst>
          </p:cNvPr>
          <p:cNvSpPr txBox="1"/>
          <p:nvPr/>
        </p:nvSpPr>
        <p:spPr>
          <a:xfrm>
            <a:off x="6976225" y="6398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Our World in Data</a:t>
            </a:r>
          </a:p>
        </p:txBody>
      </p:sp>
    </p:spTree>
    <p:extLst>
      <p:ext uri="{BB962C8B-B14F-4D97-AF65-F5344CB8AC3E}">
        <p14:creationId xmlns:p14="http://schemas.microsoft.com/office/powerpoint/2010/main" val="3802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2771-173B-5282-FA92-F7FADF51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Safety</a:t>
            </a:r>
          </a:p>
        </p:txBody>
      </p:sp>
      <p:pic>
        <p:nvPicPr>
          <p:cNvPr id="5" name="Content Placeholder 4" descr="A graph of energy sources&#10;&#10;AI-generated content may be incorrect.">
            <a:extLst>
              <a:ext uri="{FF2B5EF4-FFF2-40B4-BE49-F238E27FC236}">
                <a16:creationId xmlns:a16="http://schemas.microsoft.com/office/drawing/2014/main" id="{87590895-E5F3-DD9B-97FE-0BD2E5F9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391" y="1443788"/>
            <a:ext cx="9713409" cy="5229727"/>
          </a:xfrm>
        </p:spPr>
      </p:pic>
    </p:spTree>
    <p:extLst>
      <p:ext uri="{BB962C8B-B14F-4D97-AF65-F5344CB8AC3E}">
        <p14:creationId xmlns:p14="http://schemas.microsoft.com/office/powerpoint/2010/main" val="354282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3971-BC92-B54C-AE0F-3A817C95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Waste</a:t>
            </a:r>
          </a:p>
        </p:txBody>
      </p:sp>
      <p:pic>
        <p:nvPicPr>
          <p:cNvPr id="5" name="Content Placeholder 4" descr="A red container with glass doors&#10;&#10;Description automatically generated">
            <a:extLst>
              <a:ext uri="{FF2B5EF4-FFF2-40B4-BE49-F238E27FC236}">
                <a16:creationId xmlns:a16="http://schemas.microsoft.com/office/drawing/2014/main" id="{584656B5-A297-6949-1985-98D9628DB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886" y="2019985"/>
            <a:ext cx="1972019" cy="2988018"/>
          </a:xfrm>
        </p:spPr>
      </p:pic>
      <p:pic>
        <p:nvPicPr>
          <p:cNvPr id="7" name="Picture 6" descr="A large cylindrical object in a room&#10;&#10;Description automatically generated">
            <a:extLst>
              <a:ext uri="{FF2B5EF4-FFF2-40B4-BE49-F238E27FC236}">
                <a16:creationId xmlns:a16="http://schemas.microsoft.com/office/drawing/2014/main" id="{574D3B9D-EFCD-15E7-537F-C437A0676A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709" y="2019986"/>
            <a:ext cx="1742582" cy="2985221"/>
          </a:xfrm>
          <a:prstGeom prst="rect">
            <a:avLst/>
          </a:prstGeom>
        </p:spPr>
      </p:pic>
      <p:pic>
        <p:nvPicPr>
          <p:cNvPr id="13" name="Picture 12" descr="A group of large grey tanks behind a fence&#10;&#10;Description automatically generated">
            <a:extLst>
              <a:ext uri="{FF2B5EF4-FFF2-40B4-BE49-F238E27FC236}">
                <a16:creationId xmlns:a16="http://schemas.microsoft.com/office/drawing/2014/main" id="{E8EBCA83-9523-CC1A-4C8C-48D905FDBB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8095" y="2019985"/>
            <a:ext cx="2179319" cy="29852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DFF8BB-EC34-8494-EC4E-B598F145A57B}"/>
              </a:ext>
            </a:extLst>
          </p:cNvPr>
          <p:cNvSpPr txBox="1"/>
          <p:nvPr/>
        </p:nvSpPr>
        <p:spPr>
          <a:xfrm>
            <a:off x="2065434" y="5005206"/>
            <a:ext cx="1742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ANSTO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E52A3-678F-0657-F9F8-7191D4CDDCF7}"/>
              </a:ext>
            </a:extLst>
          </p:cNvPr>
          <p:cNvSpPr txBox="1"/>
          <p:nvPr/>
        </p:nvSpPr>
        <p:spPr>
          <a:xfrm>
            <a:off x="1866244" y="1373654"/>
            <a:ext cx="256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Low Level Radioactive Waste </a:t>
            </a:r>
            <a:r>
              <a:rPr lang="en-AU" dirty="0">
                <a:solidFill>
                  <a:schemeClr val="bg1"/>
                </a:solidFill>
              </a:rPr>
              <a:t>(LLW)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1010E-082B-5C03-58A6-2B95E7300861}"/>
              </a:ext>
            </a:extLst>
          </p:cNvPr>
          <p:cNvSpPr txBox="1"/>
          <p:nvPr/>
        </p:nvSpPr>
        <p:spPr>
          <a:xfrm>
            <a:off x="5114540" y="5011154"/>
            <a:ext cx="210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ARPANSA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D2D58A-737D-6AE7-D004-D47DF468EA80}"/>
              </a:ext>
            </a:extLst>
          </p:cNvPr>
          <p:cNvSpPr txBox="1"/>
          <p:nvPr/>
        </p:nvSpPr>
        <p:spPr>
          <a:xfrm>
            <a:off x="7947926" y="5011154"/>
            <a:ext cx="378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Source: World Nuclear Association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3EFE4-B3D3-011E-0B94-D44F735CD660}"/>
              </a:ext>
            </a:extLst>
          </p:cNvPr>
          <p:cNvSpPr txBox="1"/>
          <p:nvPr/>
        </p:nvSpPr>
        <p:spPr>
          <a:xfrm>
            <a:off x="4824715" y="1367521"/>
            <a:ext cx="26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Intermediate Level Radioactive Waste </a:t>
            </a:r>
            <a:r>
              <a:rPr lang="en-AU" dirty="0">
                <a:solidFill>
                  <a:schemeClr val="bg1"/>
                </a:solidFill>
              </a:rPr>
              <a:t>(ILW)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D228AA-BC01-B695-3842-4FB635E856FE}"/>
              </a:ext>
            </a:extLst>
          </p:cNvPr>
          <p:cNvSpPr txBox="1"/>
          <p:nvPr/>
        </p:nvSpPr>
        <p:spPr>
          <a:xfrm>
            <a:off x="7947926" y="1367522"/>
            <a:ext cx="256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High Level Radioactive Waste </a:t>
            </a:r>
            <a:r>
              <a:rPr lang="en-AU" dirty="0">
                <a:solidFill>
                  <a:schemeClr val="bg1"/>
                </a:solidFill>
              </a:rPr>
              <a:t>(HLW)</a:t>
            </a:r>
          </a:p>
        </p:txBody>
      </p:sp>
    </p:spTree>
    <p:extLst>
      <p:ext uri="{BB962C8B-B14F-4D97-AF65-F5344CB8AC3E}">
        <p14:creationId xmlns:p14="http://schemas.microsoft.com/office/powerpoint/2010/main" val="63189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D71A-5988-01CA-C8D0-B0937CE0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49842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Environmental Footprint</a:t>
            </a:r>
          </a:p>
        </p:txBody>
      </p:sp>
      <p:pic>
        <p:nvPicPr>
          <p:cNvPr id="14" name="Picture 13" descr="A diagram of solar energy&#10;&#10;AI-generated content may be incorrect.">
            <a:extLst>
              <a:ext uri="{FF2B5EF4-FFF2-40B4-BE49-F238E27FC236}">
                <a16:creationId xmlns:a16="http://schemas.microsoft.com/office/drawing/2014/main" id="{8980B119-5790-FFE6-BDCB-31224379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71" y="1231230"/>
            <a:ext cx="8881978" cy="49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E9CD-8DF0-A027-49D2-3097BC02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screenshot of a chart&#10;&#10;AI-generated content may be incorrect.">
            <a:extLst>
              <a:ext uri="{FF2B5EF4-FFF2-40B4-BE49-F238E27FC236}">
                <a16:creationId xmlns:a16="http://schemas.microsoft.com/office/drawing/2014/main" id="{041D0CF5-B0FE-0946-C8B9-181AC8B25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536" y="0"/>
            <a:ext cx="7411453" cy="6852532"/>
          </a:xfrm>
        </p:spPr>
      </p:pic>
    </p:spTree>
    <p:extLst>
      <p:ext uri="{BB962C8B-B14F-4D97-AF65-F5344CB8AC3E}">
        <p14:creationId xmlns:p14="http://schemas.microsoft.com/office/powerpoint/2010/main" val="375594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7075</TotalTime>
  <Words>390</Words>
  <Application>Microsoft Macintosh PowerPoint</Application>
  <PresentationFormat>Widescreen</PresentationFormat>
  <Paragraphs>72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Helvetica</vt:lpstr>
      <vt:lpstr>Office Theme</vt:lpstr>
      <vt:lpstr>Nuclear in Australia: What are the opportunities and challenges?</vt:lpstr>
      <vt:lpstr>Nuclear Power as Base Load</vt:lpstr>
      <vt:lpstr>Automatic Load Adjustment</vt:lpstr>
      <vt:lpstr>Capacity Factor</vt:lpstr>
      <vt:lpstr>Low reliance on critical minerals</vt:lpstr>
      <vt:lpstr>Safety</vt:lpstr>
      <vt:lpstr>Waste</vt:lpstr>
      <vt:lpstr>Environmental Footprint</vt:lpstr>
      <vt:lpstr>PowerPoint Presentation</vt:lpstr>
      <vt:lpstr>Easy solution - Coal to Nuclear</vt:lpstr>
      <vt:lpstr>Coal to Nuclear Workforce – Nuclear Jobs</vt:lpstr>
      <vt:lpstr>Coal to Nuclear Workforce – Coal Jobs</vt:lpstr>
      <vt:lpstr>Water – How is it used?</vt:lpstr>
      <vt:lpstr>Water – Coal to Nuclear comparison</vt:lpstr>
      <vt:lpstr>Nuclear’s Challenges in Australia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Diab</dc:creator>
  <cp:lastModifiedBy>Jasmin Diab</cp:lastModifiedBy>
  <cp:revision>33</cp:revision>
  <dcterms:created xsi:type="dcterms:W3CDTF">2024-06-05T02:37:35Z</dcterms:created>
  <dcterms:modified xsi:type="dcterms:W3CDTF">2025-02-18T23:19:40Z</dcterms:modified>
</cp:coreProperties>
</file>